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72" r:id="rId2"/>
    <p:sldId id="273" r:id="rId3"/>
    <p:sldId id="274" r:id="rId4"/>
    <p:sldId id="275" r:id="rId5"/>
    <p:sldId id="276" r:id="rId6"/>
    <p:sldId id="257" r:id="rId7"/>
    <p:sldId id="258" r:id="rId8"/>
    <p:sldId id="277" r:id="rId9"/>
    <p:sldId id="279" r:id="rId10"/>
    <p:sldId id="284" r:id="rId11"/>
    <p:sldId id="285" r:id="rId12"/>
    <p:sldId id="278" r:id="rId13"/>
    <p:sldId id="282" r:id="rId14"/>
    <p:sldId id="283" r:id="rId15"/>
    <p:sldId id="260" r:id="rId16"/>
    <p:sldId id="268" r:id="rId17"/>
    <p:sldId id="262" r:id="rId18"/>
    <p:sldId id="269" r:id="rId19"/>
    <p:sldId id="290" r:id="rId20"/>
    <p:sldId id="291" r:id="rId21"/>
    <p:sldId id="264" r:id="rId22"/>
    <p:sldId id="292" r:id="rId23"/>
    <p:sldId id="265" r:id="rId24"/>
    <p:sldId id="270" r:id="rId25"/>
    <p:sldId id="267" r:id="rId26"/>
    <p:sldId id="271" r:id="rId27"/>
    <p:sldId id="286" r:id="rId28"/>
    <p:sldId id="28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0B9"/>
    <a:srgbClr val="E6E6E6"/>
    <a:srgbClr val="393D4F"/>
    <a:srgbClr val="E74C3C"/>
    <a:srgbClr val="51566E"/>
    <a:srgbClr val="7F8C8D"/>
    <a:srgbClr val="95A5A6"/>
    <a:srgbClr val="34495E"/>
    <a:srgbClr val="2C3E50"/>
    <a:srgbClr val="3EA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3"/>
    <p:restoredTop sz="91484"/>
  </p:normalViewPr>
  <p:slideViewPr>
    <p:cSldViewPr snapToGrid="0" snapToObjects="1">
      <p:cViewPr varScale="1">
        <p:scale>
          <a:sx n="131" d="100"/>
          <a:sy n="131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13CAA-3ABD-A34D-8809-9693DB075161}" type="datetimeFigureOut">
              <a:rPr lang="en-US" smtClean="0"/>
              <a:t>12/9/15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8ADE-47B0-1643-B560-18564DF9D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Adding insoluble particles “pins”, deters, the growth of a grain by reducing the surface area when a grain boundary crosses path with a precipitate.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BD136-97D5-40A3-BFA1-0C2F8D7507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steady state does not occur in Kinetic Montecarlo, what it is</a:t>
            </a:r>
            <a:r>
              <a:rPr lang="en-US" baseline="0" dirty="0" smtClean="0"/>
              <a:t> meant that our data is not changing and has reached some sort of equilibrium.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08ADE-47B0-1643-B560-18564DF9D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83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 shape affects chord</a:t>
            </a:r>
            <a:r>
              <a:rPr lang="en-US" baseline="0" dirty="0" smtClean="0"/>
              <a:t> length because there are different PCA paths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08ADE-47B0-1643-B560-18564DF9D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08ADE-47B0-1643-B560-18564DF9D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08ADE-47B0-1643-B560-18564DF9D6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4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Polynomial degree up to 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08ADE-47B0-1643-B560-18564DF9D6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1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performing this simulation the grain size of the resulting microstructure can be obtained.</a:t>
            </a:r>
          </a:p>
          <a:p>
            <a:endParaRPr lang="en-US" dirty="0" smtClean="0"/>
          </a:p>
          <a:p>
            <a:r>
              <a:rPr lang="en-US" dirty="0" smtClean="0"/>
              <a:t>Many tools are available that simulate the “pinned” grain growth phenomenon.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BD136-97D5-40A3-BFA1-0C2F8D75074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5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Data Science Approach to identify the correlations that exist between an initial distribution of precipitates and the final grain size of a microstructure after simulating grain growth.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BD136-97D5-40A3-BFA1-0C2F8D75074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3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08ADE-47B0-1643-B560-18564DF9D6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5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08ADE-47B0-1643-B560-18564DF9D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80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r>
              <a:rPr lang="en-US" baseline="0" dirty="0" smtClean="0"/>
              <a:t>K was chosen arbitrarily but it was chosen thinking that it would be sufficient steps to ensure that the MS is not changing that much.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Same initial MS for all simulations.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BD136-97D5-40A3-BFA1-0C2F8D7507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6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another advantage of 2pt stats is that it gives</a:t>
            </a:r>
            <a:r>
              <a:rPr lang="en-US" baseline="0" dirty="0" smtClean="0"/>
              <a:t> the 3d vector between pins and pins. </a:t>
            </a:r>
          </a:p>
          <a:p>
            <a:endParaRPr lang="en-US" baseline="0" dirty="0" smtClean="0"/>
          </a:p>
          <a:p>
            <a:r>
              <a:rPr lang="en-US" dirty="0" smtClean="0"/>
              <a:t>Thus the input for the model should capture these factors.</a:t>
            </a:r>
          </a:p>
          <a:p>
            <a:endParaRPr lang="en-US" dirty="0" smtClean="0"/>
          </a:p>
          <a:p>
            <a:r>
              <a:rPr lang="en-US" dirty="0" smtClean="0"/>
              <a:t>The most useful way to capture all of the above mentioned parameters is with 2 point statistics. Specifically with an autocorrelation of precipitates to precipitates. </a:t>
            </a:r>
          </a:p>
          <a:p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grain size distribution of the MS at the end of the simulation needs to be extracted.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BD136-97D5-40A3-BFA1-0C2F8D75074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0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another advantage of 2pt stats is that it gives</a:t>
            </a:r>
            <a:r>
              <a:rPr lang="en-US" baseline="0" dirty="0" smtClean="0"/>
              <a:t> the 3d vector between pins and pins. </a:t>
            </a:r>
          </a:p>
          <a:p>
            <a:endParaRPr lang="en-US" baseline="0" dirty="0" smtClean="0"/>
          </a:p>
          <a:p>
            <a:r>
              <a:rPr lang="en-US" dirty="0" smtClean="0"/>
              <a:t>Thus the input for the model should capture these factors.</a:t>
            </a:r>
          </a:p>
          <a:p>
            <a:endParaRPr lang="en-US" dirty="0" smtClean="0"/>
          </a:p>
          <a:p>
            <a:r>
              <a:rPr lang="en-US" dirty="0" smtClean="0"/>
              <a:t>The most useful way to capture all of the above mentioned parameters is with 2 point statistics. Specifically with an autocorrelation of precipitates to precipitates. </a:t>
            </a:r>
          </a:p>
          <a:p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grain size distribution of the MS at the end of the simulation needs to be extracted.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BD136-97D5-40A3-BFA1-0C2F8D75074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another advantage of 2pt stats is that it gives</a:t>
            </a:r>
            <a:r>
              <a:rPr lang="en-US" baseline="0" dirty="0" smtClean="0"/>
              <a:t> the 3d vector between pins and pins.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 it by the number of chords to obtain frequency of chord length sizes.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BD136-97D5-40A3-BFA1-0C2F8D75074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9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2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8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3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3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2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7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0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8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7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13708-9ACF-DE41-B650-89ABBEA48B39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8E013-37A1-CA40-BDD6-2AB1718AE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6.gi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008" y="1023973"/>
            <a:ext cx="8135983" cy="1620203"/>
          </a:xfrm>
        </p:spPr>
        <p:txBody>
          <a:bodyPr>
            <a:normAutofit/>
          </a:bodyPr>
          <a:lstStyle/>
          <a:p>
            <a:r>
              <a:rPr lang="en-US" sz="4000" dirty="0"/>
              <a:t>Process-Structure Linkages for </a:t>
            </a:r>
            <a:r>
              <a:rPr lang="en-US" sz="4000" dirty="0" smtClean="0"/>
              <a:t>Grain Boundary Pinning During Grain Growth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3146040"/>
            <a:ext cx="6858000" cy="1655762"/>
          </a:xfrm>
        </p:spPr>
        <p:txBody>
          <a:bodyPr/>
          <a:lstStyle/>
          <a:p>
            <a:r>
              <a:rPr lang="en-US" dirty="0" smtClean="0"/>
              <a:t>CSE 8803/ME 8883 Fall 2015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Frederick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Hohman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David Montes de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Oca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Zapiain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Evdokia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Popova</a:t>
            </a:r>
            <a:endParaRPr lang="en-US" baseline="30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4" y="5024992"/>
            <a:ext cx="2599509" cy="1144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59" y="5024992"/>
            <a:ext cx="983343" cy="11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4145494"/>
            <a:ext cx="3200400" cy="25316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54" y="4328373"/>
            <a:ext cx="3200400" cy="21712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41479" t="8196" r="3754" b="6090"/>
          <a:stretch/>
        </p:blipFill>
        <p:spPr>
          <a:xfrm>
            <a:off x="4862754" y="1577340"/>
            <a:ext cx="3200400" cy="23283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 flipH="1" flipV="1">
            <a:off x="-195171" y="2627610"/>
            <a:ext cx="1686615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/>
              <a:t>Rolling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94037" y="5052736"/>
            <a:ext cx="2245374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/>
              <a:t>Uniform</a:t>
            </a: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Precipitate Distribution Classes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218" y="1492185"/>
            <a:ext cx="3200400" cy="24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5400000" flipH="1" flipV="1">
            <a:off x="-183291" y="3019952"/>
            <a:ext cx="1623881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/>
              <a:t>Random</a:t>
            </a: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Precipitate Distribution Classes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21" y="1811779"/>
            <a:ext cx="3657600" cy="28472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1908714"/>
            <a:ext cx="3657600" cy="265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16716" y="4513988"/>
            <a:ext cx="3200399" cy="2311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Output</a:t>
            </a:r>
          </a:p>
          <a:p>
            <a:r>
              <a:rPr lang="en-US" sz="1800" dirty="0" smtClean="0"/>
              <a:t>From which grain size distribution will be extracted</a:t>
            </a:r>
          </a:p>
          <a:p>
            <a:pPr lvl="1"/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3"/>
          <a:srcRect l="4316" t="4964" r="1613" b="964"/>
          <a:stretch/>
        </p:blipFill>
        <p:spPr>
          <a:xfrm>
            <a:off x="322514" y="1629581"/>
            <a:ext cx="3200400" cy="2724912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22512" y="4517299"/>
            <a:ext cx="32004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of precipitate (1, 2, and 3 voxel long precipitates)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[.5%-3%] Volume Fraction of Precipitates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 of the precipitates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556991" y="2884395"/>
            <a:ext cx="411480" cy="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66140" y="2884395"/>
            <a:ext cx="412127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715" y="1632622"/>
            <a:ext cx="3200400" cy="2721871"/>
          </a:xfrm>
          <a:prstGeom prst="rect">
            <a:avLst/>
          </a:prstGeom>
          <a:ln>
            <a:noFill/>
          </a:ln>
        </p:spPr>
      </p:pic>
      <p:sp>
        <p:nvSpPr>
          <p:cNvPr id="26" name="Rounded Rectangle 25"/>
          <p:cNvSpPr/>
          <p:nvPr/>
        </p:nvSpPr>
        <p:spPr>
          <a:xfrm>
            <a:off x="4016307" y="2542990"/>
            <a:ext cx="1111385" cy="615290"/>
          </a:xfrm>
          <a:prstGeom prst="roundRect">
            <a:avLst/>
          </a:prstGeom>
          <a:solidFill>
            <a:srgbClr val="5156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SPPARKS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Output of a Simulation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4143" y="5618948"/>
            <a:ext cx="57498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solidFill>
                  <a:srgbClr val="2980B9"/>
                </a:solidFill>
              </a:rPr>
              <a:t>Define a correlation between process parameters and grain size distribution of a final microstructure to build a surrogate model.</a:t>
            </a:r>
            <a:endParaRPr lang="en-US" sz="2100" b="1" dirty="0">
              <a:solidFill>
                <a:srgbClr val="29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0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8650" y="4268082"/>
            <a:ext cx="313408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200" b="1" dirty="0" smtClean="0"/>
              <a:t>Input</a:t>
            </a:r>
          </a:p>
          <a:p>
            <a:pPr marL="0" lvl="1"/>
            <a:r>
              <a:rPr lang="en-US" sz="2200" dirty="0" smtClean="0"/>
              <a:t>2pt statistics </a:t>
            </a:r>
            <a:r>
              <a:rPr lang="en-US" sz="2200" dirty="0"/>
              <a:t>(</a:t>
            </a:r>
            <a:r>
              <a:rPr lang="en-US" sz="2200" dirty="0" smtClean="0"/>
              <a:t>autocorrelation </a:t>
            </a:r>
            <a:r>
              <a:rPr lang="en-US" sz="2200" dirty="0"/>
              <a:t>of pins)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75" y="1883958"/>
            <a:ext cx="2838675" cy="2000872"/>
          </a:xfrm>
          <a:prstGeom prst="rect">
            <a:avLst/>
          </a:prstGeom>
          <a:ln w="254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900" dirty="0"/>
              <a:t>Input and </a:t>
            </a:r>
            <a:r>
              <a:rPr lang="en-US" sz="3900"/>
              <a:t>Output </a:t>
            </a:r>
            <a:r>
              <a:rPr lang="en-US" sz="3900" smtClean="0"/>
              <a:t>of the </a:t>
            </a:r>
            <a:r>
              <a:rPr lang="en-US" sz="3900" dirty="0" smtClean="0"/>
              <a:t>Surrogate Model</a:t>
            </a:r>
            <a:endParaRPr lang="en-US" sz="39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03729" y="2884394"/>
            <a:ext cx="699427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66140" y="2884395"/>
            <a:ext cx="412127" cy="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016307" y="2542989"/>
            <a:ext cx="1111385" cy="900601"/>
          </a:xfrm>
          <a:prstGeom prst="roundRect">
            <a:avLst/>
          </a:prstGeom>
          <a:solidFill>
            <a:srgbClr val="5156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Surrogate</a:t>
            </a:r>
          </a:p>
          <a:p>
            <a:pPr algn="ctr"/>
            <a:r>
              <a:rPr lang="en-US" sz="1600" dirty="0" smtClean="0"/>
              <a:t>Model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2" y="1646906"/>
            <a:ext cx="2420112" cy="24749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500237" y="4268082"/>
            <a:ext cx="301511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200" b="1" dirty="0" smtClean="0"/>
              <a:t>Output</a:t>
            </a:r>
          </a:p>
          <a:p>
            <a:pPr marL="0" lvl="1"/>
            <a:r>
              <a:rPr lang="en-US" sz="2200" dirty="0" smtClean="0"/>
              <a:t>Chord l</a:t>
            </a:r>
            <a:r>
              <a:rPr lang="en-US" sz="2200" dirty="0"/>
              <a:t>ength distribution in the 3 orthogonal </a:t>
            </a:r>
            <a:r>
              <a:rPr lang="en-US" sz="2200" dirty="0" smtClean="0"/>
              <a:t>directions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376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Details on Chord Length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24" y="1337436"/>
            <a:ext cx="8156762" cy="971049"/>
          </a:xfrm>
        </p:spPr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btain a histogram of the different chord lengths in the three orthogonal directions.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312554" y="4964518"/>
            <a:ext cx="457200" cy="311499"/>
          </a:xfrm>
          <a:prstGeom prst="rightArrow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76" y="3520067"/>
            <a:ext cx="2981003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29" y="3520067"/>
            <a:ext cx="2935732" cy="32004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58588" y="2179928"/>
            <a:ext cx="8156762" cy="1340139"/>
          </a:xfrm>
        </p:spPr>
        <p:txBody>
          <a:bodyPr>
            <a:normAutofit/>
          </a:bodyPr>
          <a:lstStyle/>
          <a:p>
            <a:r>
              <a:rPr lang="en-US" dirty="0"/>
              <a:t>Assign a heavier “weight” to the bigger chords by multiplying frequency by its size and dividing by the cumulative sum.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306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Confirming “Steady State”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90689"/>
            <a:ext cx="7886700" cy="9349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Verify SPPARKS simulation ran long enough to reach steady state.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760617"/>
            <a:ext cx="45720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0617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Confirming Output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90689"/>
            <a:ext cx="7886700" cy="9349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Verify pin </a:t>
            </a:r>
            <a:r>
              <a:rPr lang="en-US" dirty="0" smtClean="0"/>
              <a:t>shape affects </a:t>
            </a:r>
            <a:r>
              <a:rPr lang="en-US" dirty="0"/>
              <a:t>chord length distribution.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61" y="2378046"/>
            <a:ext cx="5198677" cy="415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PCA: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90689"/>
            <a:ext cx="38862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90689"/>
            <a:ext cx="38862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" y="2519363"/>
            <a:ext cx="45720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2519363"/>
            <a:ext cx="45720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80" y="2519363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PCA: Scree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90689"/>
            <a:ext cx="3886200" cy="521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90689"/>
            <a:ext cx="3886200" cy="521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5997077"/>
            <a:ext cx="3886200" cy="521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&gt; 95% variance in first 5 PC 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29150" y="5997077"/>
            <a:ext cx="3886200" cy="521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&gt; 95% variance in first </a:t>
            </a:r>
            <a:r>
              <a:rPr lang="en-US" dirty="0" smtClean="0"/>
              <a:t>8 </a:t>
            </a:r>
            <a:r>
              <a:rPr lang="en-US" dirty="0"/>
              <a:t>PC components.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1977"/>
            <a:ext cx="4570468" cy="3656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2210751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PCA: Trend Analysis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90689"/>
            <a:ext cx="3886200" cy="521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90689"/>
            <a:ext cx="3886200" cy="521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0703"/>
            <a:ext cx="45720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39477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58072"/>
            <a:ext cx="788670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Background </a:t>
            </a:r>
            <a:r>
              <a:rPr lang="en-US" dirty="0" smtClean="0"/>
              <a:t>and </a:t>
            </a:r>
            <a:r>
              <a:rPr lang="en-US" dirty="0" smtClean="0"/>
              <a:t>Motivation</a:t>
            </a:r>
          </a:p>
          <a:p>
            <a:endParaRPr lang="en-US" dirty="0" smtClean="0"/>
          </a:p>
          <a:p>
            <a:r>
              <a:rPr lang="en-US" dirty="0" smtClean="0"/>
              <a:t>Model </a:t>
            </a:r>
            <a:r>
              <a:rPr lang="en-US" dirty="0" smtClean="0"/>
              <a:t>Development (Data Driven)</a:t>
            </a:r>
          </a:p>
          <a:p>
            <a:endParaRPr lang="en-US" dirty="0"/>
          </a:p>
          <a:p>
            <a:r>
              <a:rPr lang="en-US" dirty="0" smtClean="0"/>
              <a:t>Results</a:t>
            </a:r>
          </a:p>
          <a:p>
            <a:endParaRPr lang="en-US" dirty="0"/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PCA: Trend Analysis II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426144"/>
            <a:ext cx="34290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1350895"/>
            <a:ext cx="34290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4114800"/>
            <a:ext cx="3429000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114800"/>
            <a:ext cx="3429000" cy="2743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9402"/>
            <a:ext cx="3886200" cy="521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9402"/>
            <a:ext cx="3886200" cy="521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03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28" y="1521340"/>
            <a:ext cx="3143250" cy="251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28" y="4192626"/>
            <a:ext cx="3143250" cy="251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8694" y="1521340"/>
            <a:ext cx="3886200" cy="3489845"/>
          </a:xfrm>
        </p:spPr>
        <p:txBody>
          <a:bodyPr>
            <a:normAutofit/>
          </a:bodyPr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 </a:t>
            </a:r>
            <a:r>
              <a:rPr lang="en-US" dirty="0" smtClean="0"/>
              <a:t>based linear regression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/>
              <a:t>20% of our data to </a:t>
            </a:r>
            <a:r>
              <a:rPr lang="en-US" dirty="0" smtClean="0"/>
              <a:t>test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6134" y="3483060"/>
            <a:ext cx="4000500" cy="320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4" y="3561169"/>
            <a:ext cx="914400" cy="4987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46" y="3744317"/>
            <a:ext cx="916831" cy="2824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46" y="4192626"/>
            <a:ext cx="916830" cy="2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8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1326138"/>
          </a:xfrm>
        </p:spPr>
        <p:txBody>
          <a:bodyPr>
            <a:normAutofit/>
          </a:bodyPr>
          <a:lstStyle/>
          <a:p>
            <a:r>
              <a:rPr lang="en-US" dirty="0" smtClean="0"/>
              <a:t>Construct </a:t>
            </a:r>
            <a:r>
              <a:rPr lang="en-US" dirty="0" smtClean="0"/>
              <a:t>model for every combination of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olynomial </a:t>
            </a:r>
            <a:r>
              <a:rPr lang="en-US" dirty="0" smtClean="0"/>
              <a:t>degree: [1-5] (multivariate)</a:t>
            </a:r>
            <a:endParaRPr lang="en-US" dirty="0" smtClean="0"/>
          </a:p>
          <a:p>
            <a:pPr lvl="1"/>
            <a:r>
              <a:rPr lang="en-US" dirty="0" smtClean="0"/>
              <a:t>Number of PC </a:t>
            </a:r>
            <a:r>
              <a:rPr lang="en-US" dirty="0" smtClean="0"/>
              <a:t>values: [1-30] (multiple)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5403358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Best Model</a:t>
            </a:r>
          </a:p>
          <a:p>
            <a:pPr algn="ctr"/>
            <a:r>
              <a:rPr lang="en-US" dirty="0" smtClean="0"/>
              <a:t>Linear Regression (</a:t>
            </a:r>
            <a:r>
              <a:rPr lang="en-US" dirty="0" smtClean="0">
                <a:solidFill>
                  <a:srgbClr val="2980B9"/>
                </a:solidFill>
              </a:rPr>
              <a:t>Order 1 polynomial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Number </a:t>
            </a:r>
            <a:r>
              <a:rPr lang="en-US" dirty="0"/>
              <a:t>of </a:t>
            </a:r>
            <a:r>
              <a:rPr lang="en-US" dirty="0" smtClean="0"/>
              <a:t>Components: </a:t>
            </a:r>
            <a:r>
              <a:rPr lang="en-US" dirty="0" smtClean="0">
                <a:solidFill>
                  <a:srgbClr val="2980B9"/>
                </a:solidFill>
              </a:rPr>
              <a:t>10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MSE Value: </a:t>
            </a:r>
            <a:r>
              <a:rPr lang="is-IS" dirty="0" smtClean="0">
                <a:solidFill>
                  <a:srgbClr val="2980B9"/>
                </a:solidFill>
              </a:rPr>
              <a:t>2.70392576062e-05</a:t>
            </a:r>
            <a:endParaRPr lang="en-US" dirty="0">
              <a:solidFill>
                <a:srgbClr val="2980B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686781"/>
            <a:ext cx="7886700" cy="16286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650" y="3096107"/>
            <a:ext cx="7886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Leave-one-out cross-validation to optimize MSE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23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/>
              <a:t>novel data science tools </a:t>
            </a:r>
            <a:r>
              <a:rPr lang="en-US" dirty="0" smtClean="0"/>
              <a:t>a surrogate model is developed for grain boundary pinning problem during grain growth simulations.</a:t>
            </a:r>
          </a:p>
          <a:p>
            <a:r>
              <a:rPr lang="en-US" dirty="0" smtClean="0"/>
              <a:t>The work done establishes a </a:t>
            </a:r>
            <a:r>
              <a:rPr lang="en-US" b="1" dirty="0" smtClean="0"/>
              <a:t>generalized</a:t>
            </a:r>
            <a:r>
              <a:rPr lang="en-US" dirty="0" smtClean="0"/>
              <a:t>, </a:t>
            </a:r>
            <a:r>
              <a:rPr lang="en-US" b="1" dirty="0"/>
              <a:t>automated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b="1" dirty="0" smtClean="0"/>
              <a:t>scalable</a:t>
            </a:r>
            <a:r>
              <a:rPr lang="en-US" dirty="0" smtClean="0"/>
              <a:t> framework that can be extended to other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 smtClean="0"/>
              <a:t>Evaluate </a:t>
            </a:r>
            <a:r>
              <a:rPr lang="en-US" dirty="0"/>
              <a:t>current classes relevance.</a:t>
            </a:r>
          </a:p>
          <a:p>
            <a:pPr lvl="1"/>
            <a:r>
              <a:rPr lang="en-US" dirty="0" smtClean="0"/>
              <a:t>Expand simulation pool to include more </a:t>
            </a:r>
            <a:r>
              <a:rPr lang="en-US" dirty="0"/>
              <a:t>representative data.</a:t>
            </a:r>
          </a:p>
          <a:p>
            <a:r>
              <a:rPr lang="en-US" dirty="0" smtClean="0"/>
              <a:t>Expand model capabilities and predictions for newly generated data.</a:t>
            </a:r>
          </a:p>
          <a:p>
            <a:r>
              <a:rPr lang="en-US" dirty="0" smtClean="0"/>
              <a:t>Further model validation.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3068592"/>
          </a:xfrm>
        </p:spPr>
        <p:txBody>
          <a:bodyPr>
            <a:normAutofit/>
          </a:bodyPr>
          <a:lstStyle/>
          <a:p>
            <a:r>
              <a:rPr lang="en-US" dirty="0" smtClean="0"/>
              <a:t>Dr. Surya </a:t>
            </a:r>
            <a:r>
              <a:rPr lang="en-US" dirty="0" err="1" smtClean="0"/>
              <a:t>Kalidindi</a:t>
            </a:r>
            <a:r>
              <a:rPr lang="en-US" dirty="0" smtClean="0"/>
              <a:t> (GT)</a:t>
            </a:r>
          </a:p>
          <a:p>
            <a:r>
              <a:rPr lang="en-US" dirty="0" smtClean="0"/>
              <a:t>David </a:t>
            </a:r>
            <a:r>
              <a:rPr lang="en-US" dirty="0" err="1" smtClean="0"/>
              <a:t>Brough</a:t>
            </a:r>
            <a:r>
              <a:rPr lang="en-US" dirty="0" smtClean="0"/>
              <a:t> (GT, CSE)</a:t>
            </a:r>
          </a:p>
          <a:p>
            <a:r>
              <a:rPr lang="en-US" dirty="0" smtClean="0"/>
              <a:t>Ahmet </a:t>
            </a:r>
            <a:r>
              <a:rPr lang="en-US" dirty="0" err="1" smtClean="0"/>
              <a:t>Cecen</a:t>
            </a:r>
            <a:r>
              <a:rPr lang="en-US" dirty="0" smtClean="0"/>
              <a:t> (GT, CSE)</a:t>
            </a:r>
          </a:p>
          <a:p>
            <a:r>
              <a:rPr lang="en-US" dirty="0" smtClean="0"/>
              <a:t>Dr. John Mitchell (Sandia National Labs)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62668" y="5988733"/>
            <a:ext cx="7818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980B9"/>
                </a:solidFill>
              </a:rPr>
              <a:t>http://materials-informatics-class-fall2015.github.io/MIC-grain-growth/</a:t>
            </a:r>
          </a:p>
          <a:p>
            <a:pPr algn="ctr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04" y="4301981"/>
            <a:ext cx="2599509" cy="1144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59" y="4301981"/>
            <a:ext cx="983343" cy="11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6311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Gladman</a:t>
            </a:r>
            <a:r>
              <a:rPr lang="en-US" dirty="0"/>
              <a:t>, T. (1966). On the theory of the Effect of Precipitate Particles on Grain Growth in Metals. Proceedings of the Royal Society of </a:t>
            </a:r>
            <a:r>
              <a:rPr lang="en-US" dirty="0" err="1"/>
              <a:t>London.Series</a:t>
            </a:r>
            <a:r>
              <a:rPr lang="en-US" dirty="0"/>
              <a:t> A, Mathematical and Physical Sciences (294), 298-309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Hillert</a:t>
            </a:r>
            <a:r>
              <a:rPr lang="en-US" dirty="0"/>
              <a:t>, M. (1965). On the theory of normal and abnormal grain growth. </a:t>
            </a:r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err="1"/>
              <a:t>Metallurgica</a:t>
            </a:r>
            <a:r>
              <a:rPr lang="en-US" dirty="0"/>
              <a:t> , 13, 227-238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Kalidindi</a:t>
            </a:r>
            <a:r>
              <a:rPr lang="en-US" dirty="0"/>
              <a:t>, S. (2015). Hierarchical Materials Informatics. Oxford: Elsevier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Plimpton</a:t>
            </a:r>
            <a:r>
              <a:rPr lang="en-US" dirty="0"/>
              <a:t>, S., </a:t>
            </a:r>
            <a:r>
              <a:rPr lang="en-US" dirty="0" err="1"/>
              <a:t>Battaile</a:t>
            </a:r>
            <a:r>
              <a:rPr lang="en-US" dirty="0"/>
              <a:t>, C., </a:t>
            </a:r>
            <a:r>
              <a:rPr lang="en-US" dirty="0" err="1"/>
              <a:t>Chandross</a:t>
            </a:r>
            <a:r>
              <a:rPr lang="en-US" dirty="0"/>
              <a:t>, M., Holm, L., Zhou, X., &amp; al., e. (2009). Crossing the </a:t>
            </a:r>
            <a:r>
              <a:rPr lang="en-US" dirty="0" err="1"/>
              <a:t>Mesoscale</a:t>
            </a:r>
            <a:r>
              <a:rPr lang="en-US" dirty="0"/>
              <a:t> No-Man's Land via Parallel Kinetic Monte Carlo. Sandia </a:t>
            </a:r>
            <a:r>
              <a:rPr lang="en-US" dirty="0" smtClean="0"/>
              <a:t>report.</a:t>
            </a:r>
          </a:p>
          <a:p>
            <a:r>
              <a:rPr lang="en-US" dirty="0" smtClean="0"/>
              <a:t>SANDIA </a:t>
            </a:r>
            <a:r>
              <a:rPr lang="en-US" dirty="0"/>
              <a:t>National Lab. </a:t>
            </a:r>
            <a:r>
              <a:rPr lang="en-US" dirty="0" smtClean="0"/>
              <a:t>(2009</a:t>
            </a:r>
            <a:r>
              <a:rPr lang="en-US" dirty="0"/>
              <a:t>). SPPARKS Kinetic Monte Carlo Simulator.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spparks.sandia.gov/index.html</a:t>
            </a:r>
          </a:p>
          <a:p>
            <a:r>
              <a:rPr lang="en-US" dirty="0"/>
              <a:t>Wheeler, Daniel; </a:t>
            </a:r>
            <a:r>
              <a:rPr lang="en-US" dirty="0" err="1"/>
              <a:t>Brough</a:t>
            </a:r>
            <a:r>
              <a:rPr lang="en-US" dirty="0"/>
              <a:t>, David; Fast, Tony; </a:t>
            </a:r>
            <a:r>
              <a:rPr lang="en-US" dirty="0" err="1"/>
              <a:t>Kalidindi</a:t>
            </a:r>
            <a:r>
              <a:rPr lang="en-US" dirty="0"/>
              <a:t>, Surya; Reid, Andrew (2014): </a:t>
            </a:r>
            <a:r>
              <a:rPr lang="en-US" dirty="0" err="1"/>
              <a:t>PyMKS</a:t>
            </a:r>
            <a:r>
              <a:rPr lang="en-US" dirty="0"/>
              <a:t>: Materials Knowledge System in Python. </a:t>
            </a:r>
            <a:r>
              <a:rPr lang="en-US" dirty="0" err="1"/>
              <a:t>figshare</a:t>
            </a:r>
            <a:r>
              <a:rPr lang="en-US" dirty="0"/>
              <a:t>. http://</a:t>
            </a:r>
            <a:r>
              <a:rPr lang="en-US" dirty="0" err="1"/>
              <a:t>dx.doi.org</a:t>
            </a:r>
            <a:r>
              <a:rPr lang="en-US" dirty="0"/>
              <a:t>/10.6084/m9.figshare.1015761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2668" y="5988733"/>
            <a:ext cx="7818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980B9"/>
                </a:solidFill>
              </a:rPr>
              <a:t>http://materials-informatics-class-fall2015.github.io/MIC-grain-growth/</a:t>
            </a:r>
          </a:p>
          <a:p>
            <a:pPr algn="ctr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18778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 you for your attention!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52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PCA: Trend Analysis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90689"/>
            <a:ext cx="3886200" cy="521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90689"/>
            <a:ext cx="3886200" cy="521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28650" y="5997077"/>
            <a:ext cx="7886700" cy="521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Varying percentage within one class show directionality.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0703"/>
            <a:ext cx="45720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0703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33" y="401934"/>
            <a:ext cx="7886700" cy="132556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77153"/>
            <a:ext cx="4171950" cy="522642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The driving force for grain growth is the grain boundary interfacial free energy.</a:t>
            </a:r>
          </a:p>
          <a:p>
            <a:r>
              <a:rPr lang="en-US" dirty="0"/>
              <a:t>C</a:t>
            </a:r>
            <a:r>
              <a:rPr lang="en-US" dirty="0" smtClean="0"/>
              <a:t>ommon practice in manufacturing to add “</a:t>
            </a:r>
            <a:r>
              <a:rPr lang="en-US" b="1" dirty="0" smtClean="0"/>
              <a:t>pins</a:t>
            </a:r>
            <a:r>
              <a:rPr lang="en-US" dirty="0" smtClean="0"/>
              <a:t>” to control the final grain size.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7" y="1657376"/>
            <a:ext cx="3865976" cy="38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5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77153"/>
            <a:ext cx="8156762" cy="522642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SPPARKS: a </a:t>
            </a:r>
            <a:r>
              <a:rPr lang="en-US" dirty="0"/>
              <a:t>widely used open source </a:t>
            </a:r>
            <a:r>
              <a:rPr lang="en-US" dirty="0" smtClean="0"/>
              <a:t>tool to model pinned grain </a:t>
            </a:r>
            <a:r>
              <a:rPr lang="en-US" dirty="0" smtClean="0"/>
              <a:t>growth.</a:t>
            </a:r>
            <a:endParaRPr lang="en-US" dirty="0"/>
          </a:p>
          <a:p>
            <a:r>
              <a:rPr lang="en-US" dirty="0"/>
              <a:t>SPPARKS uses Kinetic </a:t>
            </a:r>
            <a:r>
              <a:rPr lang="en-US" dirty="0" smtClean="0"/>
              <a:t>Monte Carlo </a:t>
            </a:r>
            <a:r>
              <a:rPr lang="en-US" dirty="0"/>
              <a:t>equations to simulate the grain growth.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 smtClean="0"/>
              <a:t>SPPARKS Grain Growth Simulations</a:t>
            </a:r>
            <a:endParaRPr lang="en-US" sz="43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12170"/>
            <a:ext cx="4186570" cy="1674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37" y="3108427"/>
            <a:ext cx="3082113" cy="308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7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58072"/>
            <a:ext cx="815676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b="1" dirty="0" smtClean="0"/>
              <a:t>Data Science Approach </a:t>
            </a:r>
            <a:r>
              <a:rPr lang="en-US" dirty="0"/>
              <a:t>to extract </a:t>
            </a:r>
            <a:r>
              <a:rPr lang="en-US" b="1" dirty="0"/>
              <a:t>Process-Structure Linkages</a:t>
            </a:r>
            <a:r>
              <a:rPr lang="en-US" dirty="0"/>
              <a:t> </a:t>
            </a:r>
            <a:r>
              <a:rPr lang="en-US" dirty="0" smtClean="0"/>
              <a:t>for grain boundary pinning simulations during grain growth. </a:t>
            </a:r>
          </a:p>
          <a:p>
            <a:r>
              <a:rPr lang="en-US" dirty="0" smtClean="0"/>
              <a:t> Identify the correlations that exist between an initial </a:t>
            </a:r>
            <a:r>
              <a:rPr lang="en-US" b="1" dirty="0" smtClean="0"/>
              <a:t>distribution of precipitates </a:t>
            </a:r>
            <a:r>
              <a:rPr lang="en-US" dirty="0" smtClean="0"/>
              <a:t>and the </a:t>
            </a:r>
            <a:r>
              <a:rPr lang="en-US" b="1" dirty="0" smtClean="0"/>
              <a:t>grain size </a:t>
            </a:r>
            <a:r>
              <a:rPr lang="en-US" dirty="0" smtClean="0"/>
              <a:t>of a final microstructure. </a:t>
            </a:r>
            <a:endParaRPr lang="en-US" dirty="0"/>
          </a:p>
          <a:p>
            <a:r>
              <a:rPr lang="en-US" dirty="0" smtClean="0"/>
              <a:t>Build a </a:t>
            </a:r>
            <a:r>
              <a:rPr lang="en-US" b="1" dirty="0"/>
              <a:t>surrogate model</a:t>
            </a:r>
            <a:r>
              <a:rPr lang="en-US" dirty="0"/>
              <a:t> for SPPARKS grain growth </a:t>
            </a:r>
            <a:r>
              <a:rPr lang="en-US" dirty="0" smtClean="0"/>
              <a:t> simulations.</a:t>
            </a:r>
          </a:p>
        </p:txBody>
      </p:sp>
    </p:spTree>
    <p:extLst>
      <p:ext uri="{BB962C8B-B14F-4D97-AF65-F5344CB8AC3E}">
        <p14:creationId xmlns:p14="http://schemas.microsoft.com/office/powerpoint/2010/main" val="16618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2333897"/>
            <a:ext cx="7886700" cy="3843066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Defining local states: 3-phase material (grains, boundaries, and pins)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2-point statistics: autocorrelation of pins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PCA I/O, visualize with 3 components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Model development: linear regression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571500" indent="-571500">
              <a:buFont typeface="+mj-lt"/>
              <a:buAutoNum type="romanU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541417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Four major steps for </a:t>
            </a:r>
            <a:r>
              <a:rPr lang="en-US" sz="2800" dirty="0" smtClean="0"/>
              <a:t>a material </a:t>
            </a:r>
            <a:r>
              <a:rPr lang="en-US" sz="2800" dirty="0"/>
              <a:t>informatics </a:t>
            </a:r>
            <a:r>
              <a:rPr lang="en-US" sz="2800" dirty="0" smtClean="0"/>
              <a:t>problem.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992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/ Data Pipeline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587937" y="1527018"/>
            <a:ext cx="1999047" cy="481264"/>
          </a:xfrm>
          <a:prstGeom prst="roundRect">
            <a:avLst/>
          </a:prstGeom>
          <a:solidFill>
            <a:srgbClr val="2980B9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Given Parameters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572475" y="2568461"/>
            <a:ext cx="1999047" cy="481264"/>
          </a:xfrm>
          <a:prstGeom prst="roundRect">
            <a:avLst/>
          </a:prstGeom>
          <a:solidFill>
            <a:srgbClr val="2980B9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28650" y="2568461"/>
            <a:ext cx="1999047" cy="481264"/>
          </a:xfrm>
          <a:prstGeom prst="roundRect">
            <a:avLst/>
          </a:prstGeom>
          <a:solidFill>
            <a:srgbClr val="2980B9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 Function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516303" y="2568461"/>
            <a:ext cx="1999047" cy="481264"/>
          </a:xfrm>
          <a:prstGeom prst="roundRect">
            <a:avLst/>
          </a:prstGeom>
          <a:solidFill>
            <a:srgbClr val="2980B9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Chord Length Dist.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8647" y="3746736"/>
            <a:ext cx="1999047" cy="481264"/>
          </a:xfrm>
          <a:prstGeom prst="roundRect">
            <a:avLst/>
          </a:prstGeom>
          <a:solidFill>
            <a:srgbClr val="2980B9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Autocorrelations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28648" y="4925011"/>
            <a:ext cx="1999047" cy="481264"/>
          </a:xfrm>
          <a:prstGeom prst="roundRect">
            <a:avLst/>
          </a:prstGeom>
          <a:solidFill>
            <a:srgbClr val="2980B9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 Values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516303" y="4925011"/>
            <a:ext cx="1999047" cy="481264"/>
          </a:xfrm>
          <a:prstGeom prst="roundRect">
            <a:avLst/>
          </a:prstGeom>
          <a:solidFill>
            <a:srgbClr val="2980B9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 Values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572474" y="4925011"/>
            <a:ext cx="1999047" cy="481264"/>
          </a:xfrm>
          <a:prstGeom prst="roundRect">
            <a:avLst/>
          </a:prstGeom>
          <a:solidFill>
            <a:srgbClr val="2980B9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587937" y="5970475"/>
            <a:ext cx="1999047" cy="481264"/>
          </a:xfrm>
          <a:prstGeom prst="roundRect">
            <a:avLst/>
          </a:prstGeom>
          <a:solidFill>
            <a:srgbClr val="2980B9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0" y="2052858"/>
            <a:ext cx="0" cy="492280"/>
          </a:xfrm>
          <a:prstGeom prst="straightConnector1">
            <a:avLst/>
          </a:prstGeom>
          <a:ln w="25400">
            <a:solidFill>
              <a:srgbClr val="34495E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72000" y="5445092"/>
            <a:ext cx="0" cy="493776"/>
          </a:xfrm>
          <a:prstGeom prst="straightConnector1">
            <a:avLst/>
          </a:prstGeom>
          <a:ln w="25400">
            <a:solidFill>
              <a:srgbClr val="34495E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600200" y="3106841"/>
            <a:ext cx="0" cy="605061"/>
          </a:xfrm>
          <a:prstGeom prst="straightConnector1">
            <a:avLst/>
          </a:prstGeom>
          <a:ln w="25400">
            <a:solidFill>
              <a:srgbClr val="34495E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601046" y="4280252"/>
            <a:ext cx="0" cy="605061"/>
          </a:xfrm>
          <a:prstGeom prst="straightConnector1">
            <a:avLst/>
          </a:prstGeom>
          <a:ln w="25400">
            <a:solidFill>
              <a:srgbClr val="34495E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515826" y="3102190"/>
            <a:ext cx="0" cy="1777259"/>
          </a:xfrm>
          <a:prstGeom prst="straightConnector1">
            <a:avLst/>
          </a:prstGeom>
          <a:ln w="25400">
            <a:solidFill>
              <a:srgbClr val="34495E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642616" y="2809093"/>
            <a:ext cx="878042" cy="0"/>
          </a:xfrm>
          <a:prstGeom prst="straightConnector1">
            <a:avLst/>
          </a:prstGeom>
          <a:ln w="25400">
            <a:solidFill>
              <a:srgbClr val="34495E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H="1">
            <a:off x="2679192" y="5165643"/>
            <a:ext cx="878042" cy="0"/>
          </a:xfrm>
          <a:prstGeom prst="straightConnector1">
            <a:avLst/>
          </a:prstGeom>
          <a:ln w="25400">
            <a:solidFill>
              <a:srgbClr val="34495E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H="1">
            <a:off x="5623560" y="2809093"/>
            <a:ext cx="878042" cy="0"/>
          </a:xfrm>
          <a:prstGeom prst="straightConnector1">
            <a:avLst/>
          </a:prstGeom>
          <a:ln w="25400">
            <a:solidFill>
              <a:srgbClr val="34495E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586984" y="5165643"/>
            <a:ext cx="878042" cy="0"/>
          </a:xfrm>
          <a:prstGeom prst="straightConnector1">
            <a:avLst/>
          </a:prstGeom>
          <a:ln w="25400">
            <a:solidFill>
              <a:srgbClr val="34495E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02834" y="2113550"/>
            <a:ext cx="102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F8C8D"/>
                </a:solidFill>
              </a:rPr>
              <a:t>SPPARKS</a:t>
            </a:r>
            <a:endParaRPr lang="en-US" dirty="0">
              <a:solidFill>
                <a:srgbClr val="7F8C8D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97674" y="3038581"/>
            <a:ext cx="145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F8C8D"/>
                </a:solidFill>
              </a:rPr>
              <a:t>Chord Length Computation</a:t>
            </a:r>
            <a:endParaRPr lang="en-US" dirty="0">
              <a:solidFill>
                <a:srgbClr val="7F8C8D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78346" y="3049725"/>
            <a:ext cx="147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F8C8D"/>
                </a:solidFill>
              </a:rPr>
              <a:t>Segmentation</a:t>
            </a:r>
            <a:endParaRPr lang="en-US" dirty="0">
              <a:solidFill>
                <a:srgbClr val="7F8C8D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360" y="3224705"/>
            <a:ext cx="151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F8C8D"/>
                </a:solidFill>
              </a:rPr>
              <a:t>2-pt. Statistics</a:t>
            </a:r>
            <a:endParaRPr lang="en-US" dirty="0">
              <a:solidFill>
                <a:srgbClr val="7F8C8D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8538" y="4391839"/>
            <a:ext cx="56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7F8C8D"/>
                </a:solidFill>
              </a:rPr>
              <a:t>PCA</a:t>
            </a:r>
            <a:endParaRPr lang="en-US" dirty="0">
              <a:solidFill>
                <a:srgbClr val="7F8C8D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15826" y="3802702"/>
            <a:ext cx="56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7F8C8D"/>
                </a:solidFill>
              </a:rPr>
              <a:t>PCA</a:t>
            </a:r>
            <a:endParaRPr lang="en-US" dirty="0">
              <a:solidFill>
                <a:srgbClr val="7F8C8D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02834" y="5503709"/>
            <a:ext cx="11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F8C8D"/>
                </a:solidFill>
              </a:rPr>
              <a:t>Regression</a:t>
            </a:r>
            <a:endParaRPr lang="en-US" dirty="0">
              <a:solidFill>
                <a:srgbClr val="7F8C8D"/>
              </a:solidFill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sz="half" idx="1"/>
          </p:nvPr>
        </p:nvSpPr>
        <p:spPr>
          <a:xfrm>
            <a:off x="628647" y="2005479"/>
            <a:ext cx="1999047" cy="47012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29" name="Content Placeholder 3"/>
          <p:cNvSpPr>
            <a:spLocks noGrp="1"/>
          </p:cNvSpPr>
          <p:nvPr>
            <p:ph sz="half" idx="2"/>
          </p:nvPr>
        </p:nvSpPr>
        <p:spPr>
          <a:xfrm>
            <a:off x="6501602" y="2005479"/>
            <a:ext cx="2013748" cy="47012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826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58071"/>
            <a:ext cx="8156762" cy="4793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Simulation Parameters</a:t>
            </a:r>
          </a:p>
          <a:p>
            <a:pPr lvl="1"/>
            <a:r>
              <a:rPr lang="en-US" dirty="0" smtClean="0"/>
              <a:t>300x300x300 </a:t>
            </a:r>
            <a:r>
              <a:rPr lang="en-US" dirty="0" smtClean="0"/>
              <a:t>voxel microstructure</a:t>
            </a:r>
            <a:endParaRPr lang="en-US" dirty="0" smtClean="0"/>
          </a:p>
          <a:p>
            <a:pPr lvl="1"/>
            <a:r>
              <a:rPr lang="en-US" dirty="0" smtClean="0"/>
              <a:t>Periodic </a:t>
            </a:r>
            <a:r>
              <a:rPr lang="en-US" dirty="0"/>
              <a:t>b</a:t>
            </a:r>
            <a:r>
              <a:rPr lang="en-US" dirty="0" smtClean="0"/>
              <a:t>oundary condition</a:t>
            </a:r>
            <a:endParaRPr lang="en-US" dirty="0" smtClean="0"/>
          </a:p>
          <a:p>
            <a:pPr lvl="1"/>
            <a:r>
              <a:rPr lang="en-US" dirty="0"/>
              <a:t>R</a:t>
            </a:r>
            <a:r>
              <a:rPr lang="en-US" dirty="0" smtClean="0"/>
              <a:t>andomized initial microstructure</a:t>
            </a:r>
            <a:endParaRPr lang="en-US" dirty="0"/>
          </a:p>
          <a:p>
            <a:pPr lvl="1"/>
            <a:r>
              <a:rPr lang="en-US" dirty="0" smtClean="0"/>
              <a:t>20K Monte-Carlo time steps</a:t>
            </a:r>
          </a:p>
          <a:p>
            <a:pPr lvl="1"/>
            <a:r>
              <a:rPr lang="en-US" dirty="0" smtClean="0"/>
              <a:t>Constant temperature</a:t>
            </a:r>
          </a:p>
          <a:p>
            <a:pPr marL="0" indent="0">
              <a:buNone/>
            </a:pPr>
            <a:r>
              <a:rPr lang="en-US" b="1" dirty="0"/>
              <a:t>Data generated</a:t>
            </a:r>
          </a:p>
          <a:p>
            <a:pPr lvl="1"/>
            <a:r>
              <a:rPr lang="en-US" dirty="0"/>
              <a:t>5 different classes of precipitate distribution</a:t>
            </a:r>
          </a:p>
          <a:p>
            <a:pPr lvl="1"/>
            <a:r>
              <a:rPr lang="en-US" dirty="0"/>
              <a:t>Total: </a:t>
            </a:r>
            <a:r>
              <a:rPr lang="en-US" b="1" dirty="0"/>
              <a:t>220</a:t>
            </a:r>
            <a:r>
              <a:rPr lang="en-US" dirty="0"/>
              <a:t> different grain growth simulations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5400000" flipH="1" flipV="1">
            <a:off x="-197688" y="2565045"/>
            <a:ext cx="1686615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/>
              <a:t>Band Cluster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46543" y="5100231"/>
            <a:ext cx="2150385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/>
              <a:t>Quadrant Cluster</a:t>
            </a: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Precipitate Distribution Classes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754" y="1558637"/>
            <a:ext cx="3657600" cy="2443705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 rotWithShape="1">
          <a:blip r:embed="rId3"/>
          <a:srcRect l="-1" t="872" r="123" b="1052"/>
          <a:stretch/>
        </p:blipFill>
        <p:spPr>
          <a:xfrm>
            <a:off x="1126682" y="1561963"/>
            <a:ext cx="3653136" cy="2440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754" y="4097161"/>
            <a:ext cx="3657600" cy="2437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367" b="2651"/>
          <a:stretch/>
        </p:blipFill>
        <p:spPr>
          <a:xfrm>
            <a:off x="1122218" y="4097161"/>
            <a:ext cx="3657600" cy="24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4098</TotalTime>
  <Words>1196</Words>
  <Application>Microsoft Macintosh PowerPoint</Application>
  <PresentationFormat>On-screen Show (4:3)</PresentationFormat>
  <Paragraphs>186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Arial</vt:lpstr>
      <vt:lpstr>Office Theme</vt:lpstr>
      <vt:lpstr>Process-Structure Linkages for Grain Boundary Pinning During Grain Growth</vt:lpstr>
      <vt:lpstr>Outline</vt:lpstr>
      <vt:lpstr>Background</vt:lpstr>
      <vt:lpstr>SPPARKS Grain Growth Simulations</vt:lpstr>
      <vt:lpstr>Objective</vt:lpstr>
      <vt:lpstr>Data Science Approach</vt:lpstr>
      <vt:lpstr>Workflow / Data Pipeline</vt:lpstr>
      <vt:lpstr>Data Generation</vt:lpstr>
      <vt:lpstr>Precipitate Distribution Classes</vt:lpstr>
      <vt:lpstr>Precipitate Distribution Classes</vt:lpstr>
      <vt:lpstr>Precipitate Distribution Classes</vt:lpstr>
      <vt:lpstr>Input and Output of a Simulation</vt:lpstr>
      <vt:lpstr>Input and Output of the Surrogate Model</vt:lpstr>
      <vt:lpstr>Details on Chord Length Distribution</vt:lpstr>
      <vt:lpstr>Confirming “Steady State”</vt:lpstr>
      <vt:lpstr>Confirming Output Effects</vt:lpstr>
      <vt:lpstr>PCA: I/O</vt:lpstr>
      <vt:lpstr>PCA: Scree Plot</vt:lpstr>
      <vt:lpstr>PCA: Trend Analysis I</vt:lpstr>
      <vt:lpstr>PCA: Trend Analysis II</vt:lpstr>
      <vt:lpstr>Regression</vt:lpstr>
      <vt:lpstr>Regression Results</vt:lpstr>
      <vt:lpstr>Conclusions</vt:lpstr>
      <vt:lpstr>Future Work</vt:lpstr>
      <vt:lpstr>Acknowledgements</vt:lpstr>
      <vt:lpstr>References</vt:lpstr>
      <vt:lpstr>Thank you for your attention!  Questions?</vt:lpstr>
      <vt:lpstr>PCA: Trend Analysis III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Process-Structure Linkages for grain boundary pinning during grain growth</dc:title>
  <dc:creator>Hohman, Frederick M</dc:creator>
  <cp:lastModifiedBy>Hohman, Frederick M</cp:lastModifiedBy>
  <cp:revision>160</cp:revision>
  <cp:lastPrinted>2015-12-10T18:07:44Z</cp:lastPrinted>
  <dcterms:created xsi:type="dcterms:W3CDTF">2015-11-27T20:36:24Z</dcterms:created>
  <dcterms:modified xsi:type="dcterms:W3CDTF">2015-12-10T18:15:33Z</dcterms:modified>
</cp:coreProperties>
</file>